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M Sans Medium"/>
      <p:regular r:id="rId15"/>
    </p:embeddedFont>
    <p:embeddedFont>
      <p:font typeface="DM Sans Medium"/>
      <p:regular r:id="rId16"/>
    </p:embeddedFont>
    <p:embeddedFont>
      <p:font typeface="DM Sans Medium"/>
      <p:regular r:id="rId17"/>
    </p:embeddedFont>
    <p:embeddedFont>
      <p:font typeface="DM Sans Medium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4-2.png>
</file>

<file path=ppt/media/image-5-1.png>
</file>

<file path=ppt/media/image-5-10.png>
</file>

<file path=ppt/media/image-5-11.svg>
</file>

<file path=ppt/media/image-5-12.png>
</file>

<file path=ppt/media/image-5-13.svg>
</file>

<file path=ppt/media/image-5-14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5-8.png>
</file>

<file path=ppt/media/image-5-9.svg>
</file>

<file path=ppt/media/image-6-1.png>
</file>

<file path=ppt/media/image-6-2.png>
</file>

<file path=ppt/media/image-6-3.png>
</file>

<file path=ppt/media/image-8-1.pn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9" Type="http://schemas.openxmlformats.org/officeDocument/2006/relationships/image" Target="../media/image-5-9.svg"/><Relationship Id="rId10" Type="http://schemas.openxmlformats.org/officeDocument/2006/relationships/image" Target="../media/image-5-10.png"/><Relationship Id="rId11" Type="http://schemas.openxmlformats.org/officeDocument/2006/relationships/image" Target="../media/image-5-11.svg"/><Relationship Id="rId12" Type="http://schemas.openxmlformats.org/officeDocument/2006/relationships/image" Target="../media/image-5-12.png"/><Relationship Id="rId13" Type="http://schemas.openxmlformats.org/officeDocument/2006/relationships/image" Target="../media/image-5-13.svg"/><Relationship Id="rId14" Type="http://schemas.openxmlformats.org/officeDocument/2006/relationships/image" Target="../media/image-5-14.png"/><Relationship Id="rId15" Type="http://schemas.openxmlformats.org/officeDocument/2006/relationships/slideLayout" Target="../slideLayouts/slideLayout6.xml"/><Relationship Id="rId1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slideLayout" Target="../slideLayouts/slideLayout9.xml"/><Relationship Id="rId10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62634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Ethics &amp; Responsible 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Building ethical awareness and responsible practices for human-AI collaboration in the workplace.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5185" y="412671"/>
            <a:ext cx="3751778" cy="468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Module Overview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5185" y="1256586"/>
            <a:ext cx="1875830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Duration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525185" y="1641158"/>
            <a:ext cx="6607016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60 minutes of interactive learning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25185" y="2031206"/>
            <a:ext cx="1875830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Core Focus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525185" y="2415778"/>
            <a:ext cx="6607016" cy="480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ethical challenges, identifying bias and privacy risks, and developing responsible AI collaboration strategies</a:t>
            </a:r>
            <a:endParaRPr lang="en-US" sz="11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5819" y="1275398"/>
            <a:ext cx="6607016" cy="660701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25185" y="8220075"/>
            <a:ext cx="150019" cy="187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1150" dirty="0"/>
          </a:p>
        </p:txBody>
      </p:sp>
      <p:sp>
        <p:nvSpPr>
          <p:cNvPr id="9" name="Shape 6"/>
          <p:cNvSpPr/>
          <p:nvPr/>
        </p:nvSpPr>
        <p:spPr>
          <a:xfrm>
            <a:off x="525185" y="8459867"/>
            <a:ext cx="4426625" cy="1524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10" name="Text 7"/>
          <p:cNvSpPr/>
          <p:nvPr/>
        </p:nvSpPr>
        <p:spPr>
          <a:xfrm>
            <a:off x="525185" y="8565356"/>
            <a:ext cx="1875830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Identify Challenges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525185" y="8889921"/>
            <a:ext cx="4426625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Recognize ethical issues in AI systems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5101828" y="8220075"/>
            <a:ext cx="150019" cy="187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sz="1150" dirty="0"/>
          </a:p>
        </p:txBody>
      </p:sp>
      <p:sp>
        <p:nvSpPr>
          <p:cNvPr id="13" name="Shape 10"/>
          <p:cNvSpPr/>
          <p:nvPr/>
        </p:nvSpPr>
        <p:spPr>
          <a:xfrm>
            <a:off x="5101828" y="8459867"/>
            <a:ext cx="4426625" cy="1524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14" name="Text 11"/>
          <p:cNvSpPr/>
          <p:nvPr/>
        </p:nvSpPr>
        <p:spPr>
          <a:xfrm>
            <a:off x="5101828" y="8565356"/>
            <a:ext cx="1875830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Understand Risks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5101828" y="8889921"/>
            <a:ext cx="4426625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Examine bias and privacy concerns</a:t>
            </a:r>
            <a:endParaRPr lang="en-US" sz="1150" dirty="0"/>
          </a:p>
        </p:txBody>
      </p:sp>
      <p:sp>
        <p:nvSpPr>
          <p:cNvPr id="16" name="Text 13"/>
          <p:cNvSpPr/>
          <p:nvPr/>
        </p:nvSpPr>
        <p:spPr>
          <a:xfrm>
            <a:off x="9678472" y="8220075"/>
            <a:ext cx="150019" cy="187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1150" dirty="0"/>
          </a:p>
        </p:txBody>
      </p:sp>
      <p:sp>
        <p:nvSpPr>
          <p:cNvPr id="17" name="Shape 14"/>
          <p:cNvSpPr/>
          <p:nvPr/>
        </p:nvSpPr>
        <p:spPr>
          <a:xfrm>
            <a:off x="9678472" y="8459867"/>
            <a:ext cx="4426744" cy="1524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18" name="Text 15"/>
          <p:cNvSpPr/>
          <p:nvPr/>
        </p:nvSpPr>
        <p:spPr>
          <a:xfrm>
            <a:off x="9678472" y="8565356"/>
            <a:ext cx="1875830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Explore Solutions</a:t>
            </a:r>
            <a:endParaRPr lang="en-US" sz="1450" dirty="0"/>
          </a:p>
        </p:txBody>
      </p:sp>
      <p:sp>
        <p:nvSpPr>
          <p:cNvPr id="19" name="Text 16"/>
          <p:cNvSpPr/>
          <p:nvPr/>
        </p:nvSpPr>
        <p:spPr>
          <a:xfrm>
            <a:off x="9678472" y="8889921"/>
            <a:ext cx="4426744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responsible collaboration strategies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604" y="506373"/>
            <a:ext cx="8105418" cy="575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Bias in AI: Understanding the Problem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4604" y="1450062"/>
            <a:ext cx="13341191" cy="589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systems learn from human-generated data, which means they can inherit and amplify existing biases present in our society. This creates real risks across critical decision-making contexts.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44604" y="2246590"/>
            <a:ext cx="6578560" cy="1696164"/>
          </a:xfrm>
          <a:prstGeom prst="roundRect">
            <a:avLst>
              <a:gd name="adj" fmla="val 6469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21744" y="2246590"/>
            <a:ext cx="91440" cy="1696164"/>
          </a:xfrm>
          <a:prstGeom prst="roundRect">
            <a:avLst>
              <a:gd name="adj" fmla="val 30213"/>
            </a:avLst>
          </a:prstGeom>
          <a:solidFill>
            <a:srgbClr val="28282F"/>
          </a:solidFill>
          <a:ln/>
        </p:spPr>
      </p:sp>
      <p:sp>
        <p:nvSpPr>
          <p:cNvPr id="6" name="Text 4"/>
          <p:cNvSpPr/>
          <p:nvPr/>
        </p:nvSpPr>
        <p:spPr>
          <a:xfrm>
            <a:off x="920115" y="2453521"/>
            <a:ext cx="2302193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Hiring &amp; Recruitment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20115" y="2851785"/>
            <a:ext cx="6096119" cy="884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Resume-screening AI may favor candidates similar to those previously hired, unintentionally disadvantaging women or minority groups who weren't well-represented in historical data.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7407235" y="2246590"/>
            <a:ext cx="6578560" cy="1696164"/>
          </a:xfrm>
          <a:prstGeom prst="roundRect">
            <a:avLst>
              <a:gd name="adj" fmla="val 6469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84375" y="2246590"/>
            <a:ext cx="91440" cy="1696164"/>
          </a:xfrm>
          <a:prstGeom prst="roundRect">
            <a:avLst>
              <a:gd name="adj" fmla="val 30213"/>
            </a:avLst>
          </a:prstGeom>
          <a:solidFill>
            <a:srgbClr val="28282F"/>
          </a:solidFill>
          <a:ln/>
        </p:spPr>
      </p:sp>
      <p:sp>
        <p:nvSpPr>
          <p:cNvPr id="10" name="Text 8"/>
          <p:cNvSpPr/>
          <p:nvPr/>
        </p:nvSpPr>
        <p:spPr>
          <a:xfrm>
            <a:off x="7682746" y="2453521"/>
            <a:ext cx="2302193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Law Enforcement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7682746" y="2851785"/>
            <a:ext cx="6096119" cy="884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policing systems might disproportionately target neighborhoods historically over-policed, perpetuating cycles of inequality rather than promoting fair justice.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644604" y="4126825"/>
            <a:ext cx="6578560" cy="1696164"/>
          </a:xfrm>
          <a:prstGeom prst="roundRect">
            <a:avLst>
              <a:gd name="adj" fmla="val 6469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21744" y="4126825"/>
            <a:ext cx="91440" cy="1696164"/>
          </a:xfrm>
          <a:prstGeom prst="roundRect">
            <a:avLst>
              <a:gd name="adj" fmla="val 30213"/>
            </a:avLst>
          </a:prstGeom>
          <a:solidFill>
            <a:srgbClr val="28282F"/>
          </a:solidFill>
          <a:ln/>
        </p:spPr>
      </p:sp>
      <p:sp>
        <p:nvSpPr>
          <p:cNvPr id="14" name="Text 12"/>
          <p:cNvSpPr/>
          <p:nvPr/>
        </p:nvSpPr>
        <p:spPr>
          <a:xfrm>
            <a:off x="920115" y="4333756"/>
            <a:ext cx="2507575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Healthcare Diagnostics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920115" y="4732020"/>
            <a:ext cx="6096119" cy="884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Algorithms trained primarily on one demographic may perform poorly for others, leading to misdiagnoses or inadequate care recommendations.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7407235" y="4126825"/>
            <a:ext cx="6578560" cy="1696164"/>
          </a:xfrm>
          <a:prstGeom prst="roundRect">
            <a:avLst>
              <a:gd name="adj" fmla="val 6469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84375" y="4126825"/>
            <a:ext cx="91440" cy="1696164"/>
          </a:xfrm>
          <a:prstGeom prst="roundRect">
            <a:avLst>
              <a:gd name="adj" fmla="val 30213"/>
            </a:avLst>
          </a:prstGeom>
          <a:solidFill>
            <a:srgbClr val="28282F"/>
          </a:solidFill>
          <a:ln/>
        </p:spPr>
      </p:sp>
      <p:sp>
        <p:nvSpPr>
          <p:cNvPr id="18" name="Text 16"/>
          <p:cNvSpPr/>
          <p:nvPr/>
        </p:nvSpPr>
        <p:spPr>
          <a:xfrm>
            <a:off x="7682746" y="4333756"/>
            <a:ext cx="2302193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Financial Services</a:t>
            </a:r>
            <a:endParaRPr lang="en-US" sz="1800" dirty="0"/>
          </a:p>
        </p:txBody>
      </p:sp>
      <p:sp>
        <p:nvSpPr>
          <p:cNvPr id="19" name="Text 17"/>
          <p:cNvSpPr/>
          <p:nvPr/>
        </p:nvSpPr>
        <p:spPr>
          <a:xfrm>
            <a:off x="7682746" y="4732020"/>
            <a:ext cx="6096119" cy="884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scoring and lending algorithms may deny opportunities to qualified applicants based on biased historical patterns in approval data.</a:t>
            </a:r>
            <a:endParaRPr lang="en-US" sz="1450" dirty="0"/>
          </a:p>
        </p:txBody>
      </p:sp>
      <p:sp>
        <p:nvSpPr>
          <p:cNvPr id="20" name="Shape 18"/>
          <p:cNvSpPr/>
          <p:nvPr/>
        </p:nvSpPr>
        <p:spPr>
          <a:xfrm>
            <a:off x="644604" y="6030158"/>
            <a:ext cx="13341191" cy="782479"/>
          </a:xfrm>
          <a:prstGeom prst="roundRect">
            <a:avLst>
              <a:gd name="adj" fmla="val 3531"/>
            </a:avLst>
          </a:prstGeom>
          <a:solidFill>
            <a:srgbClr val="D6D6DC"/>
          </a:solidFill>
          <a:ln/>
        </p:spPr>
      </p:sp>
      <p:pic>
        <p:nvPicPr>
          <p:cNvPr id="2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8675" y="6304836"/>
            <a:ext cx="230148" cy="184071"/>
          </a:xfrm>
          <a:prstGeom prst="rect">
            <a:avLst/>
          </a:prstGeom>
        </p:spPr>
      </p:pic>
      <p:sp>
        <p:nvSpPr>
          <p:cNvPr id="22" name="Text 19"/>
          <p:cNvSpPr/>
          <p:nvPr/>
        </p:nvSpPr>
        <p:spPr>
          <a:xfrm>
            <a:off x="1242893" y="6260187"/>
            <a:ext cx="1255883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Discussion Prompt: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"Why can AI trained on biased data be harmful? Can anyone think of a real-world consequence you've heard about?"</a:t>
            </a:r>
            <a:endParaRPr lang="en-US" sz="1450" dirty="0"/>
          </a:p>
        </p:txBody>
      </p:sp>
      <p:sp>
        <p:nvSpPr>
          <p:cNvPr id="23" name="Text 20"/>
          <p:cNvSpPr/>
          <p:nvPr/>
        </p:nvSpPr>
        <p:spPr>
          <a:xfrm>
            <a:off x="920829" y="7226975"/>
            <a:ext cx="1306496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reflects the world it learns from—ethical awareness and careful oversight are essential to prevent harm.</a:t>
            </a:r>
            <a:endParaRPr lang="en-US" sz="1450" dirty="0"/>
          </a:p>
        </p:txBody>
      </p:sp>
      <p:sp>
        <p:nvSpPr>
          <p:cNvPr id="24" name="Shape 21"/>
          <p:cNvSpPr/>
          <p:nvPr/>
        </p:nvSpPr>
        <p:spPr>
          <a:xfrm>
            <a:off x="644604" y="7019806"/>
            <a:ext cx="22860" cy="709017"/>
          </a:xfrm>
          <a:prstGeom prst="rect">
            <a:avLst/>
          </a:prstGeom>
          <a:solidFill>
            <a:srgbClr val="28282F"/>
          </a:solidFill>
          <a:ln/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4726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Privacy &amp; Data Awareness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38213"/>
            <a:ext cx="8191262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tools often collect, analyze, and store personal data to improve performance. Responsible AI use requires understanding what happens to your information.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414463"/>
            <a:ext cx="1980486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Critical Questions to Ask</a:t>
            </a:r>
            <a:endParaRPr lang="en-US" sz="1300" dirty="0"/>
          </a:p>
        </p:txBody>
      </p:sp>
      <p:sp>
        <p:nvSpPr>
          <p:cNvPr id="5" name="Shape 3"/>
          <p:cNvSpPr/>
          <p:nvPr/>
        </p:nvSpPr>
        <p:spPr>
          <a:xfrm>
            <a:off x="396835" y="1754624"/>
            <a:ext cx="255151" cy="255151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6" name="Text 4"/>
          <p:cNvSpPr/>
          <p:nvPr/>
        </p:nvSpPr>
        <p:spPr>
          <a:xfrm>
            <a:off x="765334" y="1793558"/>
            <a:ext cx="198560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data is being collected?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765334" y="2084070"/>
            <a:ext cx="365629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Voice recordings, location history, activity patterns, personal preferences, and even biometric information</a:t>
            </a:r>
            <a:endParaRPr lang="en-US" sz="850" dirty="0"/>
          </a:p>
        </p:txBody>
      </p:sp>
      <p:sp>
        <p:nvSpPr>
          <p:cNvPr id="8" name="Shape 6"/>
          <p:cNvSpPr/>
          <p:nvPr/>
        </p:nvSpPr>
        <p:spPr>
          <a:xfrm>
            <a:off x="4563308" y="1754624"/>
            <a:ext cx="255151" cy="255151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9" name="Text 7"/>
          <p:cNvSpPr/>
          <p:nvPr/>
        </p:nvSpPr>
        <p:spPr>
          <a:xfrm>
            <a:off x="4931807" y="1793558"/>
            <a:ext cx="277760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Where is it stored and who can access it?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4931807" y="2084070"/>
            <a:ext cx="365629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servers, third-party processors, or partnered organizations may all have varying levels of access</a:t>
            </a:r>
            <a:endParaRPr lang="en-US" sz="850" dirty="0"/>
          </a:p>
        </p:txBody>
      </p:sp>
      <p:sp>
        <p:nvSpPr>
          <p:cNvPr id="11" name="Shape 9"/>
          <p:cNvSpPr/>
          <p:nvPr/>
        </p:nvSpPr>
        <p:spPr>
          <a:xfrm>
            <a:off x="396835" y="2673787"/>
            <a:ext cx="255151" cy="255151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2" name="Text 10"/>
          <p:cNvSpPr/>
          <p:nvPr/>
        </p:nvSpPr>
        <p:spPr>
          <a:xfrm>
            <a:off x="765334" y="2712720"/>
            <a:ext cx="167306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How is it used or shared?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765334" y="3003233"/>
            <a:ext cx="782276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Training future models, personalized advertising, product improvement, or potentially sold to partners</a:t>
            </a:r>
            <a:endParaRPr lang="en-US" sz="8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72418" y="963692"/>
            <a:ext cx="5368647" cy="5368647"/>
          </a:xfrm>
          <a:prstGeom prst="rect">
            <a:avLst/>
          </a:prstGeom>
        </p:spPr>
      </p:pic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2418" y="6459855"/>
            <a:ext cx="5368647" cy="5368647"/>
          </a:xfrm>
          <a:prstGeom prst="rect">
            <a:avLst/>
          </a:prstGeom>
        </p:spPr>
      </p:pic>
      <p:sp>
        <p:nvSpPr>
          <p:cNvPr id="16" name="Shape 12"/>
          <p:cNvSpPr/>
          <p:nvPr/>
        </p:nvSpPr>
        <p:spPr>
          <a:xfrm>
            <a:off x="396835" y="12083534"/>
            <a:ext cx="4536638" cy="653296"/>
          </a:xfrm>
          <a:prstGeom prst="roundRect">
            <a:avLst>
              <a:gd name="adj" fmla="val 2604"/>
            </a:avLst>
          </a:prstGeom>
          <a:solidFill>
            <a:srgbClr val="EDEBE3"/>
          </a:solidFill>
          <a:ln/>
        </p:spPr>
      </p:sp>
      <p:sp>
        <p:nvSpPr>
          <p:cNvPr id="17" name="Text 13"/>
          <p:cNvSpPr/>
          <p:nvPr/>
        </p:nvSpPr>
        <p:spPr>
          <a:xfrm>
            <a:off x="510183" y="1219688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Voice Assistants</a:t>
            </a:r>
            <a:endParaRPr lang="en-US" sz="1100" dirty="0"/>
          </a:p>
        </p:txBody>
      </p:sp>
      <p:sp>
        <p:nvSpPr>
          <p:cNvPr id="18" name="Text 14"/>
          <p:cNvSpPr/>
          <p:nvPr/>
        </p:nvSpPr>
        <p:spPr>
          <a:xfrm>
            <a:off x="510183" y="12442031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Recording conversations for feature improvements and personalization</a:t>
            </a:r>
            <a:endParaRPr lang="en-US" sz="850" dirty="0"/>
          </a:p>
        </p:txBody>
      </p:sp>
      <p:sp>
        <p:nvSpPr>
          <p:cNvPr id="19" name="Shape 15"/>
          <p:cNvSpPr/>
          <p:nvPr/>
        </p:nvSpPr>
        <p:spPr>
          <a:xfrm>
            <a:off x="5046821" y="12083534"/>
            <a:ext cx="4536638" cy="653296"/>
          </a:xfrm>
          <a:prstGeom prst="roundRect">
            <a:avLst>
              <a:gd name="adj" fmla="val 2604"/>
            </a:avLst>
          </a:prstGeom>
          <a:solidFill>
            <a:srgbClr val="EDEBE3"/>
          </a:solidFill>
          <a:ln/>
        </p:spPr>
      </p:sp>
      <p:sp>
        <p:nvSpPr>
          <p:cNvPr id="20" name="Text 16"/>
          <p:cNvSpPr/>
          <p:nvPr/>
        </p:nvSpPr>
        <p:spPr>
          <a:xfrm>
            <a:off x="5160169" y="1219688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Mobile Apps</a:t>
            </a:r>
            <a:endParaRPr lang="en-US" sz="1100" dirty="0"/>
          </a:p>
        </p:txBody>
      </p:sp>
      <p:sp>
        <p:nvSpPr>
          <p:cNvPr id="21" name="Text 17"/>
          <p:cNvSpPr/>
          <p:nvPr/>
        </p:nvSpPr>
        <p:spPr>
          <a:xfrm>
            <a:off x="5160169" y="12442031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Tracking location, activity, or habits for recommendations</a:t>
            </a:r>
            <a:endParaRPr lang="en-US" sz="850" dirty="0"/>
          </a:p>
        </p:txBody>
      </p:sp>
      <p:sp>
        <p:nvSpPr>
          <p:cNvPr id="22" name="Shape 18"/>
          <p:cNvSpPr/>
          <p:nvPr/>
        </p:nvSpPr>
        <p:spPr>
          <a:xfrm>
            <a:off x="9696807" y="12083534"/>
            <a:ext cx="4536638" cy="653296"/>
          </a:xfrm>
          <a:prstGeom prst="roundRect">
            <a:avLst>
              <a:gd name="adj" fmla="val 2604"/>
            </a:avLst>
          </a:prstGeom>
          <a:solidFill>
            <a:srgbClr val="EDEBE3"/>
          </a:solidFill>
          <a:ln/>
        </p:spPr>
      </p:sp>
      <p:sp>
        <p:nvSpPr>
          <p:cNvPr id="23" name="Text 19"/>
          <p:cNvSpPr/>
          <p:nvPr/>
        </p:nvSpPr>
        <p:spPr>
          <a:xfrm>
            <a:off x="9810155" y="1219688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AI Platforms</a:t>
            </a:r>
            <a:endParaRPr lang="en-US" sz="1100" dirty="0"/>
          </a:p>
        </p:txBody>
      </p:sp>
      <p:sp>
        <p:nvSpPr>
          <p:cNvPr id="24" name="Text 20"/>
          <p:cNvSpPr/>
          <p:nvPr/>
        </p:nvSpPr>
        <p:spPr>
          <a:xfrm>
            <a:off x="9810155" y="12442031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Storing user content including writing, images, and prompts</a:t>
            </a:r>
            <a:endParaRPr lang="en-US" sz="850" dirty="0"/>
          </a:p>
        </p:txBody>
      </p:sp>
      <p:sp>
        <p:nvSpPr>
          <p:cNvPr id="25" name="Text 21"/>
          <p:cNvSpPr/>
          <p:nvPr/>
        </p:nvSpPr>
        <p:spPr>
          <a:xfrm>
            <a:off x="566857" y="12991862"/>
            <a:ext cx="1366670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Awareness of privacy and data practices is essential for safe and responsible AI use.</a:t>
            </a:r>
            <a:endParaRPr lang="en-US" sz="850" dirty="0"/>
          </a:p>
        </p:txBody>
      </p:sp>
      <p:sp>
        <p:nvSpPr>
          <p:cNvPr id="26" name="Shape 22"/>
          <p:cNvSpPr/>
          <p:nvPr/>
        </p:nvSpPr>
        <p:spPr>
          <a:xfrm>
            <a:off x="396835" y="12864346"/>
            <a:ext cx="15240" cy="436483"/>
          </a:xfrm>
          <a:prstGeom prst="rect">
            <a:avLst/>
          </a:prstGeom>
          <a:solidFill>
            <a:srgbClr val="28282F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457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6731" y="2371487"/>
            <a:ext cx="4405908" cy="461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Human + AI Collaboration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516731" y="3054429"/>
            <a:ext cx="1359693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most effective approach combines human strengths with AI capabilities, creating outcomes better than either could achieve alone.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516731" y="3604379"/>
            <a:ext cx="2214920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Humans Provide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731" y="4047292"/>
            <a:ext cx="369094" cy="3690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70372" y="4134922"/>
            <a:ext cx="258294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Judgment &amp; Decision-Making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1070372" y="4513183"/>
            <a:ext cx="606468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Critical thinking and weighing complex factors</a:t>
            </a:r>
            <a:endParaRPr lang="en-US" sz="11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731" y="5044678"/>
            <a:ext cx="369094" cy="3690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70372" y="5132308"/>
            <a:ext cx="1845707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Empathy &amp; Ethics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1070372" y="5510570"/>
            <a:ext cx="606468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human impact and moral reasoning</a:t>
            </a:r>
            <a:endParaRPr lang="en-US" sz="11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6731" y="6042065"/>
            <a:ext cx="369094" cy="36909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0372" y="6129695"/>
            <a:ext cx="1845707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Context &amp; Creativity</a:t>
            </a:r>
            <a:endParaRPr lang="en-US" sz="1450" dirty="0"/>
          </a:p>
        </p:txBody>
      </p:sp>
      <p:sp>
        <p:nvSpPr>
          <p:cNvPr id="14" name="Text 8"/>
          <p:cNvSpPr/>
          <p:nvPr/>
        </p:nvSpPr>
        <p:spPr>
          <a:xfrm>
            <a:off x="1070372" y="6507956"/>
            <a:ext cx="606468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Nuance, imagination, and innovative thinking</a:t>
            </a:r>
            <a:endParaRPr lang="en-US" sz="1150" dirty="0"/>
          </a:p>
        </p:txBody>
      </p:sp>
      <p:sp>
        <p:nvSpPr>
          <p:cNvPr id="15" name="Text 9"/>
          <p:cNvSpPr/>
          <p:nvPr/>
        </p:nvSpPr>
        <p:spPr>
          <a:xfrm>
            <a:off x="7502962" y="3604379"/>
            <a:ext cx="2214920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AI Provides</a:t>
            </a:r>
            <a:endParaRPr lang="en-US" sz="170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02962" y="4047292"/>
            <a:ext cx="369094" cy="36909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8056602" y="4134922"/>
            <a:ext cx="1845707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Speed &amp; Scale</a:t>
            </a:r>
            <a:endParaRPr lang="en-US" sz="1450" dirty="0"/>
          </a:p>
        </p:txBody>
      </p:sp>
      <p:sp>
        <p:nvSpPr>
          <p:cNvPr id="18" name="Text 11"/>
          <p:cNvSpPr/>
          <p:nvPr/>
        </p:nvSpPr>
        <p:spPr>
          <a:xfrm>
            <a:off x="8056602" y="4513183"/>
            <a:ext cx="606468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Processing vast amounts of information quickly</a:t>
            </a:r>
            <a:endParaRPr lang="en-US" sz="1150" dirty="0"/>
          </a:p>
        </p:txBody>
      </p:sp>
      <p:pic>
        <p:nvPicPr>
          <p:cNvPr id="19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02962" y="5044678"/>
            <a:ext cx="369094" cy="369094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8056602" y="5132308"/>
            <a:ext cx="1845707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Pattern Recognition</a:t>
            </a:r>
            <a:endParaRPr lang="en-US" sz="1450" dirty="0"/>
          </a:p>
        </p:txBody>
      </p:sp>
      <p:sp>
        <p:nvSpPr>
          <p:cNvPr id="21" name="Text 13"/>
          <p:cNvSpPr/>
          <p:nvPr/>
        </p:nvSpPr>
        <p:spPr>
          <a:xfrm>
            <a:off x="8056602" y="5510570"/>
            <a:ext cx="606468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Identifying trends in complex data sets</a:t>
            </a:r>
            <a:endParaRPr lang="en-US" sz="1150" dirty="0"/>
          </a:p>
        </p:txBody>
      </p:sp>
      <p:pic>
        <p:nvPicPr>
          <p:cNvPr id="22" name="Image 6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502962" y="6042065"/>
            <a:ext cx="369094" cy="369094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8056602" y="6129695"/>
            <a:ext cx="1845707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Efficiency</a:t>
            </a:r>
            <a:endParaRPr lang="en-US" sz="1450" dirty="0"/>
          </a:p>
        </p:txBody>
      </p:sp>
      <p:sp>
        <p:nvSpPr>
          <p:cNvPr id="24" name="Text 15"/>
          <p:cNvSpPr/>
          <p:nvPr/>
        </p:nvSpPr>
        <p:spPr>
          <a:xfrm>
            <a:off x="8056602" y="6507956"/>
            <a:ext cx="606468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Automating repetitive or time-consuming tasks</a:t>
            </a:r>
            <a:endParaRPr lang="en-US" sz="1150" dirty="0"/>
          </a:p>
        </p:txBody>
      </p:sp>
      <p:sp>
        <p:nvSpPr>
          <p:cNvPr id="25" name="Shape 16"/>
          <p:cNvSpPr/>
          <p:nvPr/>
        </p:nvSpPr>
        <p:spPr>
          <a:xfrm>
            <a:off x="516731" y="7076361"/>
            <a:ext cx="13596938" cy="627459"/>
          </a:xfrm>
          <a:prstGeom prst="roundRect">
            <a:avLst>
              <a:gd name="adj" fmla="val 3530"/>
            </a:avLst>
          </a:prstGeom>
          <a:solidFill>
            <a:srgbClr val="D6D6DC"/>
          </a:solidFill>
          <a:ln/>
        </p:spPr>
      </p:sp>
      <p:pic>
        <p:nvPicPr>
          <p:cNvPr id="26" name="Image 7" descr="preencoded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4369" y="7299365"/>
            <a:ext cx="184547" cy="147638"/>
          </a:xfrm>
          <a:prstGeom prst="rect">
            <a:avLst/>
          </a:prstGeom>
        </p:spPr>
      </p:pic>
      <p:sp>
        <p:nvSpPr>
          <p:cNvPr id="27" name="Text 17"/>
          <p:cNvSpPr/>
          <p:nvPr/>
        </p:nvSpPr>
        <p:spPr>
          <a:xfrm>
            <a:off x="996553" y="7260908"/>
            <a:ext cx="1296947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Think of it this way: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AI is a super-powered assistant—it can crunch numbers or generate options quickly, but humans decide the meaning, ethics, and priorities.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128" y="511612"/>
            <a:ext cx="4601289" cy="575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Activity: Debate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4128" y="1362789"/>
            <a:ext cx="13342144" cy="1587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200"/>
              </a:lnSpc>
              <a:buNone/>
            </a:pPr>
            <a:r>
              <a:rPr lang="en-US" sz="49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Should AI ever make life-changing decisions without a human involved?</a:t>
            </a:r>
            <a:endParaRPr lang="en-US" sz="49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4128" y="3226118"/>
            <a:ext cx="4447342" cy="7361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28080" y="4146232"/>
            <a:ext cx="2300645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Split Into Teams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28080" y="4544139"/>
            <a:ext cx="4079438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Divide into "Yes" and "No" groups</a:t>
            </a:r>
            <a:endParaRPr lang="en-US" sz="14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1470" y="3226118"/>
            <a:ext cx="4447342" cy="7361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75421" y="4146232"/>
            <a:ext cx="2300645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Brainstorm Points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5275421" y="4544139"/>
            <a:ext cx="4079438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2–3 supporting arguments</a:t>
            </a:r>
            <a:endParaRPr lang="en-US" sz="14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8811" y="3226118"/>
            <a:ext cx="4447461" cy="73616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22763" y="4146232"/>
            <a:ext cx="2300645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Debate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9722763" y="4544139"/>
            <a:ext cx="407955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Share perspectives for 5–10 minutes</a:t>
            </a:r>
            <a:endParaRPr lang="en-US" sz="1400" dirty="0"/>
          </a:p>
        </p:txBody>
      </p:sp>
      <p:sp>
        <p:nvSpPr>
          <p:cNvPr id="13" name="Text 8"/>
          <p:cNvSpPr/>
          <p:nvPr/>
        </p:nvSpPr>
        <p:spPr>
          <a:xfrm>
            <a:off x="644128" y="5298519"/>
            <a:ext cx="276070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Debrief Questions</a:t>
            </a:r>
            <a:endParaRPr lang="en-US" sz="2150" dirty="0"/>
          </a:p>
        </p:txBody>
      </p:sp>
      <p:sp>
        <p:nvSpPr>
          <p:cNvPr id="14" name="Shape 9"/>
          <p:cNvSpPr/>
          <p:nvPr/>
        </p:nvSpPr>
        <p:spPr>
          <a:xfrm>
            <a:off x="644128" y="5919549"/>
            <a:ext cx="4324707" cy="1002506"/>
          </a:xfrm>
          <a:prstGeom prst="roundRect">
            <a:avLst>
              <a:gd name="adj" fmla="val 2754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850940" y="6126361"/>
            <a:ext cx="3911084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risks arise if humans are removed from decision-making entirely?</a:t>
            </a:r>
            <a:endParaRPr lang="en-US" sz="1400" dirty="0"/>
          </a:p>
        </p:txBody>
      </p:sp>
      <p:sp>
        <p:nvSpPr>
          <p:cNvPr id="16" name="Shape 11"/>
          <p:cNvSpPr/>
          <p:nvPr/>
        </p:nvSpPr>
        <p:spPr>
          <a:xfrm>
            <a:off x="5152787" y="5919549"/>
            <a:ext cx="4324707" cy="1002506"/>
          </a:xfrm>
          <a:prstGeom prst="roundRect">
            <a:avLst>
              <a:gd name="adj" fmla="val 2754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5359598" y="6126361"/>
            <a:ext cx="3911084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Are there situations where AI might actually improve outcomes?</a:t>
            </a:r>
            <a:endParaRPr lang="en-US" sz="1400" dirty="0"/>
          </a:p>
        </p:txBody>
      </p:sp>
      <p:sp>
        <p:nvSpPr>
          <p:cNvPr id="18" name="Shape 13"/>
          <p:cNvSpPr/>
          <p:nvPr/>
        </p:nvSpPr>
        <p:spPr>
          <a:xfrm>
            <a:off x="9661446" y="5919549"/>
            <a:ext cx="4324707" cy="1002506"/>
          </a:xfrm>
          <a:prstGeom prst="roundRect">
            <a:avLst>
              <a:gd name="adj" fmla="val 2754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9868257" y="6126361"/>
            <a:ext cx="3911084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does human-AI collaboration reduce errors or potential harm?</a:t>
            </a:r>
            <a:endParaRPr lang="en-US" sz="1400" dirty="0"/>
          </a:p>
        </p:txBody>
      </p:sp>
      <p:sp>
        <p:nvSpPr>
          <p:cNvPr id="20" name="Text 15"/>
          <p:cNvSpPr/>
          <p:nvPr/>
        </p:nvSpPr>
        <p:spPr>
          <a:xfrm>
            <a:off x="644128" y="7129105"/>
            <a:ext cx="13342144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Consider real-world examples: medical diagnoses, autonomous vehicles, financial decisions, or criminal justice applications. What role should humans play in each scenario?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387" y="488275"/>
            <a:ext cx="5232321" cy="554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Facilitator Speaker Notes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7303770" y="1398151"/>
            <a:ext cx="22860" cy="5176361"/>
          </a:xfrm>
          <a:prstGeom prst="roundRect">
            <a:avLst>
              <a:gd name="adj" fmla="val 116510"/>
            </a:avLst>
          </a:prstGeom>
          <a:solidFill>
            <a:srgbClr val="D3D1C9"/>
          </a:solidFill>
          <a:ln/>
        </p:spPr>
      </p:sp>
      <p:sp>
        <p:nvSpPr>
          <p:cNvPr id="4" name="Shape 2"/>
          <p:cNvSpPr/>
          <p:nvPr/>
        </p:nvSpPr>
        <p:spPr>
          <a:xfrm>
            <a:off x="6605766" y="1586389"/>
            <a:ext cx="532567" cy="22860"/>
          </a:xfrm>
          <a:prstGeom prst="roundRect">
            <a:avLst>
              <a:gd name="adj" fmla="val 116510"/>
            </a:avLst>
          </a:prstGeom>
          <a:solidFill>
            <a:srgbClr val="D3D1C9"/>
          </a:solidFill>
          <a:ln/>
        </p:spPr>
      </p:sp>
      <p:sp>
        <p:nvSpPr>
          <p:cNvPr id="5" name="Shape 3"/>
          <p:cNvSpPr/>
          <p:nvPr/>
        </p:nvSpPr>
        <p:spPr>
          <a:xfrm>
            <a:off x="7115473" y="1398151"/>
            <a:ext cx="399455" cy="399455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6" name="Text 4"/>
          <p:cNvSpPr/>
          <p:nvPr/>
        </p:nvSpPr>
        <p:spPr>
          <a:xfrm>
            <a:off x="7182029" y="1431369"/>
            <a:ext cx="26622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4208026" y="1459111"/>
            <a:ext cx="2219444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Bias in AI Discussion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621387" y="1842968"/>
            <a:ext cx="5806083" cy="851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"AI can only be as fair as the data it learns from. Historical biases, incomplete data, or underrepresented voices can all lead to unfair outputs."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21387" y="2801303"/>
            <a:ext cx="580608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questions to pose:</a:t>
            </a:r>
            <a:pPr algn="r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Who created the data? Whose perspectives are missing? Could the AI make unfair decisions?</a:t>
            </a:r>
            <a:endParaRPr lang="en-US" sz="1350" dirty="0"/>
          </a:p>
        </p:txBody>
      </p:sp>
      <p:sp>
        <p:nvSpPr>
          <p:cNvPr id="10" name="Shape 8"/>
          <p:cNvSpPr/>
          <p:nvPr/>
        </p:nvSpPr>
        <p:spPr>
          <a:xfrm>
            <a:off x="7492067" y="2651641"/>
            <a:ext cx="532567" cy="22860"/>
          </a:xfrm>
          <a:prstGeom prst="roundRect">
            <a:avLst>
              <a:gd name="adj" fmla="val 116510"/>
            </a:avLst>
          </a:prstGeom>
          <a:solidFill>
            <a:srgbClr val="D3D1C9"/>
          </a:solidFill>
          <a:ln/>
        </p:spPr>
      </p:sp>
      <p:sp>
        <p:nvSpPr>
          <p:cNvPr id="11" name="Shape 9"/>
          <p:cNvSpPr/>
          <p:nvPr/>
        </p:nvSpPr>
        <p:spPr>
          <a:xfrm>
            <a:off x="7115473" y="2463403"/>
            <a:ext cx="399455" cy="399455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12" name="Text 10"/>
          <p:cNvSpPr/>
          <p:nvPr/>
        </p:nvSpPr>
        <p:spPr>
          <a:xfrm>
            <a:off x="7182029" y="2496622"/>
            <a:ext cx="26622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8202930" y="2524363"/>
            <a:ext cx="2219444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Privacy Conversation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8202930" y="2908221"/>
            <a:ext cx="5806083" cy="851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"Many AI tools use your personal data to improve performance. Being aware of what is collected, stored, or shared is part of responsible use."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8202930" y="3866555"/>
            <a:ext cx="580608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Optional discussion: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"Is it okay for an AI app to access your location or medical data? Why or why not?"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6605766" y="3912513"/>
            <a:ext cx="532567" cy="22860"/>
          </a:xfrm>
          <a:prstGeom prst="roundRect">
            <a:avLst>
              <a:gd name="adj" fmla="val 116510"/>
            </a:avLst>
          </a:prstGeom>
          <a:solidFill>
            <a:srgbClr val="D3D1C9"/>
          </a:solidFill>
          <a:ln/>
        </p:spPr>
      </p:sp>
      <p:sp>
        <p:nvSpPr>
          <p:cNvPr id="17" name="Shape 15"/>
          <p:cNvSpPr/>
          <p:nvPr/>
        </p:nvSpPr>
        <p:spPr>
          <a:xfrm>
            <a:off x="7115473" y="3724275"/>
            <a:ext cx="399455" cy="399455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18" name="Text 16"/>
          <p:cNvSpPr/>
          <p:nvPr/>
        </p:nvSpPr>
        <p:spPr>
          <a:xfrm>
            <a:off x="7182029" y="3757493"/>
            <a:ext cx="26622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3955733" y="3785235"/>
            <a:ext cx="2471738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Collaboration Emphasis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621387" y="4169093"/>
            <a:ext cx="580608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"Humans remain responsible for ethical decisions. AI can assist, but human judgment, context, and empathy are irreplaceable."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621387" y="4843463"/>
            <a:ext cx="5806083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Reinforce:</a:t>
            </a:r>
            <a:pPr algn="r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Responsible AI = human oversight + AI efficiency</a:t>
            </a:r>
            <a:endParaRPr lang="en-US" sz="1350" dirty="0"/>
          </a:p>
        </p:txBody>
      </p:sp>
      <p:sp>
        <p:nvSpPr>
          <p:cNvPr id="22" name="Shape 20"/>
          <p:cNvSpPr/>
          <p:nvPr/>
        </p:nvSpPr>
        <p:spPr>
          <a:xfrm>
            <a:off x="7492067" y="5075634"/>
            <a:ext cx="532567" cy="22860"/>
          </a:xfrm>
          <a:prstGeom prst="roundRect">
            <a:avLst>
              <a:gd name="adj" fmla="val 116510"/>
            </a:avLst>
          </a:prstGeom>
          <a:solidFill>
            <a:srgbClr val="D3D1C9"/>
          </a:solidFill>
          <a:ln/>
        </p:spPr>
      </p:sp>
      <p:sp>
        <p:nvSpPr>
          <p:cNvPr id="23" name="Shape 21"/>
          <p:cNvSpPr/>
          <p:nvPr/>
        </p:nvSpPr>
        <p:spPr>
          <a:xfrm>
            <a:off x="7115473" y="4887397"/>
            <a:ext cx="399455" cy="399455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24" name="Text 22"/>
          <p:cNvSpPr/>
          <p:nvPr/>
        </p:nvSpPr>
        <p:spPr>
          <a:xfrm>
            <a:off x="7182029" y="4920615"/>
            <a:ext cx="26622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050" dirty="0"/>
          </a:p>
        </p:txBody>
      </p:sp>
      <p:sp>
        <p:nvSpPr>
          <p:cNvPr id="25" name="Text 23"/>
          <p:cNvSpPr/>
          <p:nvPr/>
        </p:nvSpPr>
        <p:spPr>
          <a:xfrm>
            <a:off x="8202930" y="4948357"/>
            <a:ext cx="2219444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Debate Facilitation</a:t>
            </a:r>
            <a:endParaRPr lang="en-US" sz="1700" dirty="0"/>
          </a:p>
        </p:txBody>
      </p:sp>
      <p:sp>
        <p:nvSpPr>
          <p:cNvPr id="26" name="Text 24"/>
          <p:cNvSpPr/>
          <p:nvPr/>
        </p:nvSpPr>
        <p:spPr>
          <a:xfrm>
            <a:off x="8202930" y="5332214"/>
            <a:ext cx="580608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"Use this debate to critically evaluate when AI should or shouldn't have autonomy in important decisions."</a:t>
            </a:r>
            <a:endParaRPr lang="en-US" sz="1350" dirty="0"/>
          </a:p>
        </p:txBody>
      </p:sp>
      <p:sp>
        <p:nvSpPr>
          <p:cNvPr id="27" name="Text 25"/>
          <p:cNvSpPr/>
          <p:nvPr/>
        </p:nvSpPr>
        <p:spPr>
          <a:xfrm>
            <a:off x="8202930" y="6006584"/>
            <a:ext cx="580608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Encourage: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Evidence-based reasoning and consideration of real-world implications</a:t>
            </a:r>
            <a:endParaRPr lang="en-US" sz="1350" dirty="0"/>
          </a:p>
        </p:txBody>
      </p:sp>
      <p:sp>
        <p:nvSpPr>
          <p:cNvPr id="28" name="Text 26"/>
          <p:cNvSpPr/>
          <p:nvPr/>
        </p:nvSpPr>
        <p:spPr>
          <a:xfrm>
            <a:off x="887611" y="6973848"/>
            <a:ext cx="13121402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Message: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AI is powerful, but ethical awareness is critical. Bias, privacy, and human oversight must guide AI use. Responsible AI is collaborative, transparent, and accountable.</a:t>
            </a:r>
            <a:endParaRPr lang="en-US" sz="1350" dirty="0"/>
          </a:p>
        </p:txBody>
      </p:sp>
      <p:sp>
        <p:nvSpPr>
          <p:cNvPr id="29" name="Shape 27"/>
          <p:cNvSpPr/>
          <p:nvPr/>
        </p:nvSpPr>
        <p:spPr>
          <a:xfrm>
            <a:off x="621387" y="6774180"/>
            <a:ext cx="22860" cy="967264"/>
          </a:xfrm>
          <a:prstGeom prst="rect">
            <a:avLst/>
          </a:prstGeom>
          <a:solidFill>
            <a:srgbClr val="28282F"/>
          </a:solidFill>
          <a:ln/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746" y="500301"/>
            <a:ext cx="4548902" cy="568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Module Summary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36746" y="1432798"/>
            <a:ext cx="13356908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completing this module, learners will understand the essential principles of ethical and responsible AI use in professional contexts.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636746" y="1928455"/>
            <a:ext cx="6587490" cy="2357795"/>
          </a:xfrm>
          <a:prstGeom prst="roundRect">
            <a:avLst>
              <a:gd name="adj" fmla="val 1158"/>
            </a:avLst>
          </a:prstGeom>
          <a:solidFill>
            <a:srgbClr val="EDEBE3"/>
          </a:solidFill>
          <a:ln/>
        </p:spPr>
      </p:sp>
      <p:sp>
        <p:nvSpPr>
          <p:cNvPr id="5" name="Shape 3"/>
          <p:cNvSpPr/>
          <p:nvPr/>
        </p:nvSpPr>
        <p:spPr>
          <a:xfrm>
            <a:off x="818674" y="2110383"/>
            <a:ext cx="545783" cy="545783"/>
          </a:xfrm>
          <a:prstGeom prst="roundRect">
            <a:avLst>
              <a:gd name="adj" fmla="val 16752236"/>
            </a:avLst>
          </a:prstGeom>
          <a:solidFill>
            <a:srgbClr val="28282F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68693" y="2260402"/>
            <a:ext cx="245626" cy="24562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18674" y="2838093"/>
            <a:ext cx="2274451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AI Can Reflect Biases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18674" y="3231356"/>
            <a:ext cx="6223635" cy="872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 how AI systems inherit and amplify biases present in training data, potentially causing harm across hiring, healthcare, law enforcement, and financial services.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164" y="1928455"/>
            <a:ext cx="6587490" cy="2357795"/>
          </a:xfrm>
          <a:prstGeom prst="roundRect">
            <a:avLst>
              <a:gd name="adj" fmla="val 1158"/>
            </a:avLst>
          </a:prstGeom>
          <a:solidFill>
            <a:srgbClr val="EDEBE3"/>
          </a:solidFill>
          <a:ln/>
        </p:spPr>
      </p:sp>
      <p:sp>
        <p:nvSpPr>
          <p:cNvPr id="10" name="Shape 7"/>
          <p:cNvSpPr/>
          <p:nvPr/>
        </p:nvSpPr>
        <p:spPr>
          <a:xfrm>
            <a:off x="7588091" y="2110383"/>
            <a:ext cx="545783" cy="545783"/>
          </a:xfrm>
          <a:prstGeom prst="roundRect">
            <a:avLst>
              <a:gd name="adj" fmla="val 16752236"/>
            </a:avLst>
          </a:prstGeom>
          <a:solidFill>
            <a:srgbClr val="28282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38110" y="2260402"/>
            <a:ext cx="245626" cy="24562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88091" y="2838093"/>
            <a:ext cx="2274451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Privacy Matters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7588091" y="3231356"/>
            <a:ext cx="6223635" cy="581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Recognize the importance of understanding what personal data AI tools collect, where it's stored, who accesses it, and how it's used or shared.</a:t>
            </a:r>
            <a:endParaRPr lang="en-US" sz="1400" dirty="0"/>
          </a:p>
        </p:txBody>
      </p:sp>
      <p:sp>
        <p:nvSpPr>
          <p:cNvPr id="14" name="Shape 10"/>
          <p:cNvSpPr/>
          <p:nvPr/>
        </p:nvSpPr>
        <p:spPr>
          <a:xfrm>
            <a:off x="636746" y="4468178"/>
            <a:ext cx="6587490" cy="2357795"/>
          </a:xfrm>
          <a:prstGeom prst="roundRect">
            <a:avLst>
              <a:gd name="adj" fmla="val 1158"/>
            </a:avLst>
          </a:prstGeom>
          <a:solidFill>
            <a:srgbClr val="EDEBE3"/>
          </a:solidFill>
          <a:ln/>
        </p:spPr>
      </p:sp>
      <p:sp>
        <p:nvSpPr>
          <p:cNvPr id="15" name="Shape 11"/>
          <p:cNvSpPr/>
          <p:nvPr/>
        </p:nvSpPr>
        <p:spPr>
          <a:xfrm>
            <a:off x="818674" y="4650105"/>
            <a:ext cx="545783" cy="545783"/>
          </a:xfrm>
          <a:prstGeom prst="roundRect">
            <a:avLst>
              <a:gd name="adj" fmla="val 16752236"/>
            </a:avLst>
          </a:prstGeom>
          <a:solidFill>
            <a:srgbClr val="28282F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8693" y="4800124"/>
            <a:ext cx="245626" cy="24562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818674" y="5377815"/>
            <a:ext cx="3100983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Human Oversight is Essential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818674" y="5771078"/>
            <a:ext cx="6223635" cy="581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Appreciate that ethical AI use requires human judgment, empathy, and decision-making authority—especially for life-changing decisions.</a:t>
            </a:r>
            <a:endParaRPr lang="en-US" sz="1400" dirty="0"/>
          </a:p>
        </p:txBody>
      </p:sp>
      <p:sp>
        <p:nvSpPr>
          <p:cNvPr id="19" name="Shape 14"/>
          <p:cNvSpPr/>
          <p:nvPr/>
        </p:nvSpPr>
        <p:spPr>
          <a:xfrm>
            <a:off x="7406164" y="4468178"/>
            <a:ext cx="6587490" cy="2357795"/>
          </a:xfrm>
          <a:prstGeom prst="roundRect">
            <a:avLst>
              <a:gd name="adj" fmla="val 1158"/>
            </a:avLst>
          </a:prstGeom>
          <a:solidFill>
            <a:srgbClr val="EDEBE3"/>
          </a:solidFill>
          <a:ln/>
        </p:spPr>
      </p:sp>
      <p:sp>
        <p:nvSpPr>
          <p:cNvPr id="20" name="Shape 15"/>
          <p:cNvSpPr/>
          <p:nvPr/>
        </p:nvSpPr>
        <p:spPr>
          <a:xfrm>
            <a:off x="7588091" y="4650105"/>
            <a:ext cx="545783" cy="545783"/>
          </a:xfrm>
          <a:prstGeom prst="roundRect">
            <a:avLst>
              <a:gd name="adj" fmla="val 16752236"/>
            </a:avLst>
          </a:prstGeom>
          <a:solidFill>
            <a:srgbClr val="28282F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38110" y="4800124"/>
            <a:ext cx="245626" cy="245626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88091" y="5377815"/>
            <a:ext cx="2987993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Collaboration Creates Value</a:t>
            </a:r>
            <a:endParaRPr lang="en-US" sz="1750" dirty="0"/>
          </a:p>
        </p:txBody>
      </p:sp>
      <p:sp>
        <p:nvSpPr>
          <p:cNvPr id="23" name="Text 17"/>
          <p:cNvSpPr/>
          <p:nvPr/>
        </p:nvSpPr>
        <p:spPr>
          <a:xfrm>
            <a:off x="7588091" y="5771078"/>
            <a:ext cx="6223635" cy="872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the best of both worlds by combining human judgment, context, and creativity with AI's speed, pattern recognition, and efficiency.</a:t>
            </a:r>
            <a:endParaRPr lang="en-US" sz="1400" dirty="0"/>
          </a:p>
        </p:txBody>
      </p:sp>
      <p:sp>
        <p:nvSpPr>
          <p:cNvPr id="24" name="Text 18"/>
          <p:cNvSpPr/>
          <p:nvPr/>
        </p:nvSpPr>
        <p:spPr>
          <a:xfrm>
            <a:off x="909638" y="7235309"/>
            <a:ext cx="13084016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Responsible AI combines human judgment with AI capabilities to maximize benefits and reduce harm.</a:t>
            </a:r>
            <a:endParaRPr lang="en-US" sz="1400" dirty="0"/>
          </a:p>
        </p:txBody>
      </p:sp>
      <p:sp>
        <p:nvSpPr>
          <p:cNvPr id="25" name="Shape 19"/>
          <p:cNvSpPr/>
          <p:nvPr/>
        </p:nvSpPr>
        <p:spPr>
          <a:xfrm>
            <a:off x="636746" y="7030641"/>
            <a:ext cx="22860" cy="700326"/>
          </a:xfrm>
          <a:prstGeom prst="rect">
            <a:avLst/>
          </a:prstGeom>
          <a:solidFill>
            <a:srgbClr val="28282F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2025-12-01T04:54:52Z</dcterms:created>
  <dcterms:modified xsi:type="dcterms:W3CDTF">2025-12-01T04:54:52Z</dcterms:modified>
</cp:coreProperties>
</file>